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603"/>
    <p:restoredTop sz="95859"/>
  </p:normalViewPr>
  <p:slideViewPr>
    <p:cSldViewPr snapToGrid="0" snapToObjects="1">
      <p:cViewPr varScale="1">
        <p:scale>
          <a:sx n="98" d="100"/>
          <a:sy n="98" d="100"/>
        </p:scale>
        <p:origin x="192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4/12/22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1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4/12/22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1551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39669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9798575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7203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4/12/22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41089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4/12/22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083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01484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41746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20479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4/12/22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378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4/12/22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76453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4/12/22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26199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4/12/22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183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4/12/22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090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4/12/22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31077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4/12/22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479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4/12/22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5793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  <p:sldLayoutId id="2147483882" r:id="rId12"/>
    <p:sldLayoutId id="2147483883" r:id="rId13"/>
    <p:sldLayoutId id="2147483884" r:id="rId14"/>
    <p:sldLayoutId id="2147483885" r:id="rId15"/>
    <p:sldLayoutId id="2147483886" r:id="rId16"/>
    <p:sldLayoutId id="214748388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D317A-1D94-E547-B6A3-E8F661E1BA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857375"/>
            <a:ext cx="8825658" cy="2157414"/>
          </a:xfrm>
        </p:spPr>
        <p:txBody>
          <a:bodyPr/>
          <a:lstStyle/>
          <a:p>
            <a:r>
              <a:rPr lang="en-US" u="sng" dirty="0"/>
              <a:t>Applied Machine Learning Final Project</a:t>
            </a:r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715F75-F6A1-AC47-AF64-E4839135A3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Home credit default risk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3D0ECE-9F4E-D343-85D5-0EEC9DAD0ADE}"/>
              </a:ext>
            </a:extLst>
          </p:cNvPr>
          <p:cNvSpPr txBox="1"/>
          <p:nvPr/>
        </p:nvSpPr>
        <p:spPr>
          <a:xfrm>
            <a:off x="10668000" y="3048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3F3F9D-1154-3A42-A1DA-720153139182}"/>
              </a:ext>
            </a:extLst>
          </p:cNvPr>
          <p:cNvSpPr txBox="1"/>
          <p:nvPr/>
        </p:nvSpPr>
        <p:spPr>
          <a:xfrm>
            <a:off x="3914774" y="5915025"/>
            <a:ext cx="2790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INDIANA UNIVERSITY </a:t>
            </a:r>
          </a:p>
        </p:txBody>
      </p:sp>
    </p:spTree>
    <p:extLst>
      <p:ext uri="{BB962C8B-B14F-4D97-AF65-F5344CB8AC3E}">
        <p14:creationId xmlns:p14="http://schemas.microsoft.com/office/powerpoint/2010/main" val="863786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43258-67E6-DC48-B210-16BE524B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13930"/>
          </a:xfrm>
        </p:spPr>
        <p:txBody>
          <a:bodyPr/>
          <a:lstStyle/>
          <a:p>
            <a:r>
              <a:rPr lang="en-US" u="sng" dirty="0"/>
              <a:t>Results: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DBF1A1D-F8D9-4E45-9220-EF2715A4A5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6912332"/>
              </p:ext>
            </p:extLst>
          </p:nvPr>
        </p:nvGraphicFramePr>
        <p:xfrm>
          <a:off x="1103313" y="2052638"/>
          <a:ext cx="8947148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6787">
                  <a:extLst>
                    <a:ext uri="{9D8B030D-6E8A-4147-A177-3AD203B41FA5}">
                      <a16:colId xmlns:a16="http://schemas.microsoft.com/office/drawing/2014/main" val="1237220579"/>
                    </a:ext>
                  </a:extLst>
                </a:gridCol>
                <a:gridCol w="2236787">
                  <a:extLst>
                    <a:ext uri="{9D8B030D-6E8A-4147-A177-3AD203B41FA5}">
                      <a16:colId xmlns:a16="http://schemas.microsoft.com/office/drawing/2014/main" val="2892083310"/>
                    </a:ext>
                  </a:extLst>
                </a:gridCol>
                <a:gridCol w="2236787">
                  <a:extLst>
                    <a:ext uri="{9D8B030D-6E8A-4147-A177-3AD203B41FA5}">
                      <a16:colId xmlns:a16="http://schemas.microsoft.com/office/drawing/2014/main" val="2248018787"/>
                    </a:ext>
                  </a:extLst>
                </a:gridCol>
                <a:gridCol w="2236787">
                  <a:extLst>
                    <a:ext uri="{9D8B030D-6E8A-4147-A177-3AD203B41FA5}">
                      <a16:colId xmlns:a16="http://schemas.microsoft.com/office/drawing/2014/main" val="42184360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TRAIN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TEST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39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BASELINE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613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BASELINE FOR 50K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850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BASELINE FOR 75K</a:t>
                      </a:r>
                    </a:p>
                    <a:p>
                      <a:r>
                        <a:rPr lang="en-US" b="1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00827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E68467F-06BF-A44B-A76F-C78148B35AD0}"/>
              </a:ext>
            </a:extLst>
          </p:cNvPr>
          <p:cNvSpPr txBox="1"/>
          <p:nvPr/>
        </p:nvSpPr>
        <p:spPr>
          <a:xfrm>
            <a:off x="987700" y="1609734"/>
            <a:ext cx="3114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Results for Baseline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64CC5C-676A-1B4D-8CAA-FF28DA9F6FD3}"/>
              </a:ext>
            </a:extLst>
          </p:cNvPr>
          <p:cNvSpPr txBox="1"/>
          <p:nvPr/>
        </p:nvSpPr>
        <p:spPr>
          <a:xfrm>
            <a:off x="10689021" y="67266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836299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40E05-B909-6F44-89E1-57053D10F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13930"/>
          </a:xfrm>
        </p:spPr>
        <p:txBody>
          <a:bodyPr/>
          <a:lstStyle/>
          <a:p>
            <a:r>
              <a:rPr lang="en-US" u="sng" dirty="0"/>
              <a:t>Discussion of Results: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8B0C6-59B6-6141-929D-22D777711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240222"/>
            <a:ext cx="8946541" cy="5008178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With Re-balancing we observe a higher AUC and less test accuracy.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The baseline models without balancing highest test accuracy, but low AUC.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AUC represents high quality prediction. For better baseline model we need higher AUC.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This baseline doesn’t involve feature engineering and hyper-</a:t>
            </a:r>
          </a:p>
          <a:p>
            <a:pPr marL="0" indent="0" algn="just">
              <a:buNone/>
            </a:pPr>
            <a:r>
              <a:rPr lang="en-US" dirty="0"/>
              <a:t>      parameter tuning.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We observed a high accuracy and less AUC.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Rebalancing improved the AUC.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CAFD27-3E2C-4948-82A7-39B802CDDB15}"/>
              </a:ext>
            </a:extLst>
          </p:cNvPr>
          <p:cNvSpPr txBox="1"/>
          <p:nvPr/>
        </p:nvSpPr>
        <p:spPr>
          <a:xfrm>
            <a:off x="10794124" y="64113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759591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234A-BE6B-9848-A34C-88811C2D1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Group 09: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A picture containing text, person, white, male&#10;&#10;Description automatically generated">
            <a:extLst>
              <a:ext uri="{FF2B5EF4-FFF2-40B4-BE49-F238E27FC236}">
                <a16:creationId xmlns:a16="http://schemas.microsoft.com/office/drawing/2014/main" id="{6F77F6C2-7D38-0043-905A-AFB4DE59A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110" y="2120546"/>
            <a:ext cx="1930400" cy="18788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FA5FF3-5BF6-8F45-A81B-5F176CEABA2C}"/>
              </a:ext>
            </a:extLst>
          </p:cNvPr>
          <p:cNvSpPr txBox="1"/>
          <p:nvPr/>
        </p:nvSpPr>
        <p:spPr>
          <a:xfrm>
            <a:off x="166463" y="4120230"/>
            <a:ext cx="2441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HANISH CHIDIPOTHU</a:t>
            </a:r>
          </a:p>
          <a:p>
            <a:r>
              <a:rPr lang="en-US" b="1" dirty="0"/>
              <a:t>hachid@iu.edu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A1EDEA-268A-8442-A2DE-9A22AF9A6848}"/>
              </a:ext>
            </a:extLst>
          </p:cNvPr>
          <p:cNvSpPr txBox="1"/>
          <p:nvPr/>
        </p:nvSpPr>
        <p:spPr>
          <a:xfrm>
            <a:off x="10720552" y="6516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pic>
        <p:nvPicPr>
          <p:cNvPr id="9" name="Picture 8" descr="A picture containing person, person, shirt, posing&#10;&#10;Description automatically generated">
            <a:extLst>
              <a:ext uri="{FF2B5EF4-FFF2-40B4-BE49-F238E27FC236}">
                <a16:creationId xmlns:a16="http://schemas.microsoft.com/office/drawing/2014/main" id="{DA39F470-2B4B-9442-9470-50836506E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326" y="2142287"/>
            <a:ext cx="1828800" cy="1828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494E50-71EF-6744-9D19-BE47FF9F67BE}"/>
              </a:ext>
            </a:extLst>
          </p:cNvPr>
          <p:cNvSpPr txBox="1"/>
          <p:nvPr/>
        </p:nvSpPr>
        <p:spPr>
          <a:xfrm>
            <a:off x="6017732" y="3971087"/>
            <a:ext cx="3231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CHANDRA SAGAR      BHOGADI</a:t>
            </a:r>
          </a:p>
          <a:p>
            <a:r>
              <a:rPr lang="en-US" b="1" dirty="0"/>
              <a:t>cbhogadi@iu.edu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6D83411-0594-6E4D-9D12-750A2AF85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708" y="2117284"/>
            <a:ext cx="2085498" cy="18788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9E067-02BB-7E47-8D9D-652128EC31C3}"/>
              </a:ext>
            </a:extLst>
          </p:cNvPr>
          <p:cNvSpPr txBox="1"/>
          <p:nvPr/>
        </p:nvSpPr>
        <p:spPr>
          <a:xfrm>
            <a:off x="2942924" y="4110262"/>
            <a:ext cx="2874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NIDHI VRAJ SADHUVALA</a:t>
            </a:r>
          </a:p>
          <a:p>
            <a:r>
              <a:rPr lang="en-US" b="1" dirty="0"/>
              <a:t>nsadhuva@iu.edu</a:t>
            </a:r>
          </a:p>
        </p:txBody>
      </p:sp>
      <p:pic>
        <p:nvPicPr>
          <p:cNvPr id="17" name="Picture 16" descr="A picture containing person, wall, indoor, person&#10;&#10;Description automatically generated">
            <a:extLst>
              <a:ext uri="{FF2B5EF4-FFF2-40B4-BE49-F238E27FC236}">
                <a16:creationId xmlns:a16="http://schemas.microsoft.com/office/drawing/2014/main" id="{ADED6B1A-F283-4A49-B113-F6DAFC75DB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8894" y="2142287"/>
            <a:ext cx="1942375" cy="1828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8BA19FF-4138-514B-8C74-6FCE8C6A69BB}"/>
              </a:ext>
            </a:extLst>
          </p:cNvPr>
          <p:cNvSpPr txBox="1"/>
          <p:nvPr/>
        </p:nvSpPr>
        <p:spPr>
          <a:xfrm>
            <a:off x="8950359" y="4075460"/>
            <a:ext cx="1978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SRINIVAS VADDI</a:t>
            </a:r>
          </a:p>
          <a:p>
            <a:r>
              <a:rPr lang="en-US" b="1" dirty="0"/>
              <a:t>svaddi@iu.edu</a:t>
            </a:r>
          </a:p>
        </p:txBody>
      </p:sp>
    </p:spTree>
    <p:extLst>
      <p:ext uri="{BB962C8B-B14F-4D97-AF65-F5344CB8AC3E}">
        <p14:creationId xmlns:p14="http://schemas.microsoft.com/office/powerpoint/2010/main" val="3229018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AEDB0-30B6-FD43-B425-81C043AEE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566785"/>
          </a:xfrm>
        </p:spPr>
        <p:txBody>
          <a:bodyPr/>
          <a:lstStyle/>
          <a:p>
            <a:r>
              <a:rPr lang="en-US" sz="3200" u="sng" dirty="0"/>
              <a:t>CONTENTS: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FDD96-D592-AD45-89EF-5A65E2563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Project Description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EDA(Exploratory Data Analysis)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Overview of Modelling Pipelines Explored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Results and discussion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D62F49-2BCF-A747-9A22-48210FAFA598}"/>
              </a:ext>
            </a:extLst>
          </p:cNvPr>
          <p:cNvSpPr txBox="1"/>
          <p:nvPr/>
        </p:nvSpPr>
        <p:spPr>
          <a:xfrm>
            <a:off x="10710041" y="7041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3110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7F5B9-D666-454C-9BEB-BCAFCEB51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598316"/>
          </a:xfrm>
        </p:spPr>
        <p:txBody>
          <a:bodyPr/>
          <a:lstStyle/>
          <a:p>
            <a:r>
              <a:rPr lang="en-US" u="sng" dirty="0"/>
              <a:t>FOUR P’s: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9F8DF-EA23-D44C-AE23-42FD5D016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250732"/>
            <a:ext cx="8946541" cy="49976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u="sng" dirty="0"/>
              <a:t>Past: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The HCDR Project involves the  prediction of borrowers being the  defaulters  based on various financial and non-financial data. </a:t>
            </a:r>
          </a:p>
          <a:p>
            <a:pPr marL="0" indent="0" algn="just">
              <a:buNone/>
            </a:pPr>
            <a:r>
              <a:rPr lang="en-US" sz="3200" u="sng" dirty="0"/>
              <a:t>Present :</a:t>
            </a: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In PHASE 1, we performed EDA on the gathered data and have built a baseline model using logistic regression trying to balance the data by adjusting the number of samples of non-defaulters 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A high accuracy is noticed in the baseline model.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Also, there is a relatively less area under curve. wherein the balancing data improved the area under curve.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We have observed that there was loss of information(samples ) during rebalancing. Therefore, we need to find better ways to improve area under curve while keeping the samples.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F78652-24CD-F041-BF94-F3769B599881}"/>
              </a:ext>
            </a:extLst>
          </p:cNvPr>
          <p:cNvSpPr txBox="1"/>
          <p:nvPr/>
        </p:nvSpPr>
        <p:spPr>
          <a:xfrm>
            <a:off x="10773103" y="58857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147544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4E684-A48F-834A-A316-34598ABD1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43" y="262759"/>
            <a:ext cx="9404723" cy="62011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8E9FC-E852-DD46-9A32-B9A2180CD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4725" y="1331259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en-US" sz="3200" u="sng" dirty="0"/>
              <a:t>Planned: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In phase 2, we will introduce Decision Making trees, SVM’s and Random forest.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Feature engineering and feature importance models are performed for improving the input data.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We will improve the AUC by adjusting the hyperparameters.</a:t>
            </a:r>
          </a:p>
          <a:p>
            <a:pPr marL="0" indent="0" algn="just">
              <a:buNone/>
            </a:pPr>
            <a:r>
              <a:rPr lang="en-US" sz="3200" u="sng" dirty="0"/>
              <a:t>Problems: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We need a lot more data for better analysis.</a:t>
            </a:r>
          </a:p>
          <a:p>
            <a:pPr marL="0" indent="0">
              <a:buNone/>
            </a:pPr>
            <a:endParaRPr lang="en-US" sz="2400" u="sng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B8CCAB-3FE5-1E49-B181-01CB047285C1}"/>
              </a:ext>
            </a:extLst>
          </p:cNvPr>
          <p:cNvSpPr txBox="1"/>
          <p:nvPr/>
        </p:nvSpPr>
        <p:spPr>
          <a:xfrm>
            <a:off x="10773103" y="73572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05173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529DB-3041-FD42-A4B5-C62F68B0F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55668"/>
          </a:xfrm>
        </p:spPr>
        <p:txBody>
          <a:bodyPr/>
          <a:lstStyle/>
          <a:p>
            <a:r>
              <a:rPr lang="en-US" u="sng" dirty="0"/>
              <a:t>Project description: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93D5A-8B52-FC4D-8FC2-AFEF25A04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03284"/>
            <a:ext cx="8946541" cy="4945116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The objective of this project is to predict the repayment abilities of</a:t>
            </a:r>
          </a:p>
          <a:p>
            <a:pPr marL="0" indent="0" algn="just">
              <a:buNone/>
            </a:pPr>
            <a:r>
              <a:rPr lang="en-US" dirty="0"/>
              <a:t>    financially under-served population.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In this project we are considering different kinds of data like, credit history, types of credits, previous applications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The data involves both categorical and numerical data.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By performing EDA we get the accurate machine learning models.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We train and evaluate several models like the linear regression, decision trees, SVM and Random forest.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Different evaluation metrics are used on models along with Accuracy, F1 score, AUC and KS Score.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Finally, we find the best model out of all which gives a satisfactory prediction.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1386DD-0AD6-8649-993E-682B0469ED03}"/>
              </a:ext>
            </a:extLst>
          </p:cNvPr>
          <p:cNvSpPr txBox="1"/>
          <p:nvPr/>
        </p:nvSpPr>
        <p:spPr>
          <a:xfrm>
            <a:off x="10804634" y="73572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679667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2C6029-E555-F847-A934-F15F57BBA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rgbClr val="EBEBEB"/>
                </a:solidFill>
              </a:rPr>
              <a:t>EDA: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65FD97-740B-074A-B52A-0029FF957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1180919"/>
            <a:ext cx="5449889" cy="4496158"/>
          </a:xfrm>
          <a:prstGeom prst="rect">
            <a:avLst/>
          </a:prstGeom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4D38E-08AC-2C4B-AAB8-4A4560C4F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BEBEB"/>
                </a:solidFill>
              </a:rPr>
              <a:t>We perform EDA to find the following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rgbClr val="EBEBEB"/>
                </a:solidFill>
              </a:rPr>
              <a:t>Test Description 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rgbClr val="EBEBEB"/>
                </a:solidFill>
              </a:rPr>
              <a:t>Dataset size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rgbClr val="EBEBEB"/>
                </a:solidFill>
              </a:rPr>
              <a:t>Summary statistics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rgbClr val="EBEBEB"/>
                </a:solidFill>
              </a:rPr>
              <a:t>Correlation Analysis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BEBEB"/>
                </a:solidFill>
              </a:rPr>
              <a:t>EDA ( Analysis of defaulters and non-defaulters based on gender)</a:t>
            </a:r>
          </a:p>
          <a:p>
            <a:pPr marL="0" indent="0">
              <a:buNone/>
            </a:pPr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05633-73D3-DB4B-AB22-F2BC878EDD8A}"/>
              </a:ext>
            </a:extLst>
          </p:cNvPr>
          <p:cNvSpPr txBox="1"/>
          <p:nvPr/>
        </p:nvSpPr>
        <p:spPr>
          <a:xfrm>
            <a:off x="10760711" y="773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172289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0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8326A-ADA5-F64A-B314-43891388C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8"/>
            <a:ext cx="3108626" cy="2795589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Analysis with respect to Home-owners</a:t>
            </a:r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Freeform: Shape 14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32" name="Rectangle 16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D00F50-C023-EE4C-AB6A-DFCD4B3FF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020" y="1447799"/>
            <a:ext cx="5426708" cy="4572001"/>
          </a:xfrm>
          <a:prstGeom prst="rect">
            <a:avLst/>
          </a:prstGeom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DA25F5-8E23-B644-B38B-C751B845126A}"/>
              </a:ext>
            </a:extLst>
          </p:cNvPr>
          <p:cNvSpPr txBox="1"/>
          <p:nvPr/>
        </p:nvSpPr>
        <p:spPr>
          <a:xfrm>
            <a:off x="10846676" y="6201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657912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6A1BE-5D18-2A45-8733-3A520B6C0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598316"/>
          </a:xfrm>
        </p:spPr>
        <p:txBody>
          <a:bodyPr/>
          <a:lstStyle/>
          <a:p>
            <a:r>
              <a:rPr lang="en-US" sz="3200" u="sng" dirty="0"/>
              <a:t>Modelling pipelines: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AF789-21F2-9842-AACA-8C4F22B05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145628"/>
            <a:ext cx="8946541" cy="510277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main task is to predict if a particular customer is a defaulter or not 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Logistic Regression: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Categorizing the data into train and test data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Data scaling and missing values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Logistic Regression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Accuracy 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AUC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Repeating the above steps again and again upon 50,000 and 75000 non- defaulter data</a:t>
            </a:r>
          </a:p>
          <a:p>
            <a:pPr marL="0" indent="0">
              <a:buNone/>
            </a:pPr>
            <a:r>
              <a:rPr lang="en-US" dirty="0"/>
              <a:t>       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46B83B-FEEF-4540-90D6-E1889DD145A8}"/>
              </a:ext>
            </a:extLst>
          </p:cNvPr>
          <p:cNvSpPr txBox="1"/>
          <p:nvPr/>
        </p:nvSpPr>
        <p:spPr>
          <a:xfrm>
            <a:off x="10752083" y="7882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8932005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{9A95D794-C164-CC4F-9F3D-304B305C0F3F}tf10001062</Template>
  <TotalTime>451</TotalTime>
  <Words>562</Words>
  <Application>Microsoft Macintosh PowerPoint</Application>
  <PresentationFormat>Widescreen</PresentationFormat>
  <Paragraphs>98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Century Gothic</vt:lpstr>
      <vt:lpstr>Wingdings</vt:lpstr>
      <vt:lpstr>Wingdings 3</vt:lpstr>
      <vt:lpstr>Ion</vt:lpstr>
      <vt:lpstr>Applied Machine Learning Final Project </vt:lpstr>
      <vt:lpstr>Group 09: </vt:lpstr>
      <vt:lpstr>CONTENTS:</vt:lpstr>
      <vt:lpstr>FOUR P’s:</vt:lpstr>
      <vt:lpstr>PowerPoint Presentation</vt:lpstr>
      <vt:lpstr>Project description:</vt:lpstr>
      <vt:lpstr>EDA:</vt:lpstr>
      <vt:lpstr>Analysis with respect to Home-owners</vt:lpstr>
      <vt:lpstr>Modelling pipelines:</vt:lpstr>
      <vt:lpstr>Results:</vt:lpstr>
      <vt:lpstr>Discussion of Results: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Machine Learning Final Project </dc:title>
  <dc:creator>Chidipothu, Hanish</dc:creator>
  <cp:lastModifiedBy>Sadhuvala, Nidhi Vraj</cp:lastModifiedBy>
  <cp:revision>8</cp:revision>
  <dcterms:created xsi:type="dcterms:W3CDTF">2022-04-12T18:34:37Z</dcterms:created>
  <dcterms:modified xsi:type="dcterms:W3CDTF">2022-04-13T02:24:02Z</dcterms:modified>
</cp:coreProperties>
</file>